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19"/>
  </p:notesMasterIdLst>
  <p:sldIdLst>
    <p:sldId id="256" r:id="rId2"/>
    <p:sldId id="258" r:id="rId3"/>
    <p:sldId id="280" r:id="rId4"/>
    <p:sldId id="262" r:id="rId5"/>
    <p:sldId id="294" r:id="rId6"/>
    <p:sldId id="263" r:id="rId7"/>
    <p:sldId id="295" r:id="rId8"/>
    <p:sldId id="273" r:id="rId9"/>
    <p:sldId id="285" r:id="rId10"/>
    <p:sldId id="287" r:id="rId11"/>
    <p:sldId id="283" r:id="rId12"/>
    <p:sldId id="270" r:id="rId13"/>
    <p:sldId id="292" r:id="rId14"/>
    <p:sldId id="281" r:id="rId15"/>
    <p:sldId id="265" r:id="rId16"/>
    <p:sldId id="268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5D"/>
    <a:srgbClr val="FF8F63"/>
    <a:srgbClr val="FF6840"/>
    <a:srgbClr val="FBA072"/>
    <a:srgbClr val="FE6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/>
    <p:restoredTop sz="85036"/>
  </p:normalViewPr>
  <p:slideViewPr>
    <p:cSldViewPr snapToGrid="0" snapToObjects="1">
      <p:cViewPr varScale="1">
        <p:scale>
          <a:sx n="85" d="100"/>
          <a:sy n="85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46DF9-A31D-1049-8D46-4810B40034CF}" type="doc">
      <dgm:prSet loTypeId="urn:microsoft.com/office/officeart/2005/8/layout/vList3" loCatId="" qsTypeId="urn:microsoft.com/office/officeart/2005/8/quickstyle/simple1" qsCatId="simple" csTypeId="urn:microsoft.com/office/officeart/2005/8/colors/accent4_5" csCatId="accent4" phldr="1"/>
      <dgm:spPr/>
    </dgm:pt>
    <dgm:pt modelId="{38D4A3E3-6086-434F-BE05-4B42A44FC88B}">
      <dgm:prSet phldrT="[Text]"/>
      <dgm:spPr>
        <a:solidFill>
          <a:srgbClr val="FF6840"/>
        </a:solidFill>
      </dgm:spPr>
      <dgm:t>
        <a:bodyPr/>
        <a:lstStyle/>
        <a:p>
          <a:r>
            <a:rPr lang="en-US" dirty="0" smtClean="0"/>
            <a:t>Emergent</a:t>
          </a:r>
          <a:endParaRPr lang="en-US" dirty="0"/>
        </a:p>
      </dgm:t>
    </dgm:pt>
    <dgm:pt modelId="{1001929A-B0F5-374D-B6E0-C189E9CDBD7F}" type="parTrans" cxnId="{AC8B5217-B1D4-2D40-B88C-EC6CF070B815}">
      <dgm:prSet/>
      <dgm:spPr/>
      <dgm:t>
        <a:bodyPr/>
        <a:lstStyle/>
        <a:p>
          <a:endParaRPr lang="en-US"/>
        </a:p>
      </dgm:t>
    </dgm:pt>
    <dgm:pt modelId="{A27D01B1-3884-6A4E-A9C0-DA92776A31E9}" type="sibTrans" cxnId="{AC8B5217-B1D4-2D40-B88C-EC6CF070B815}">
      <dgm:prSet/>
      <dgm:spPr/>
      <dgm:t>
        <a:bodyPr/>
        <a:lstStyle/>
        <a:p>
          <a:endParaRPr lang="en-US"/>
        </a:p>
      </dgm:t>
    </dgm:pt>
    <dgm:pt modelId="{BF2817AD-6BBB-EF4E-A2DA-C2B3D76A302A}">
      <dgm:prSet phldrT="[Text]"/>
      <dgm:spPr>
        <a:solidFill>
          <a:srgbClr val="FF8F63"/>
        </a:solidFill>
      </dgm:spPr>
      <dgm:t>
        <a:bodyPr/>
        <a:lstStyle/>
        <a:p>
          <a:r>
            <a:rPr lang="en-US" dirty="0" smtClean="0"/>
            <a:t>Urgent</a:t>
          </a:r>
          <a:endParaRPr lang="en-US" dirty="0"/>
        </a:p>
      </dgm:t>
    </dgm:pt>
    <dgm:pt modelId="{E7C71FF0-7853-FA47-9F35-BA6D1761EAE9}" type="parTrans" cxnId="{61319AE8-A9FC-AC4B-9BE1-1CAEF0C50D58}">
      <dgm:prSet/>
      <dgm:spPr/>
      <dgm:t>
        <a:bodyPr/>
        <a:lstStyle/>
        <a:p>
          <a:endParaRPr lang="en-US"/>
        </a:p>
      </dgm:t>
    </dgm:pt>
    <dgm:pt modelId="{93DC5EBF-4B1F-CC42-841D-F945DB9B1A1B}" type="sibTrans" cxnId="{61319AE8-A9FC-AC4B-9BE1-1CAEF0C50D58}">
      <dgm:prSet/>
      <dgm:spPr/>
      <dgm:t>
        <a:bodyPr/>
        <a:lstStyle/>
        <a:p>
          <a:endParaRPr lang="en-US"/>
        </a:p>
      </dgm:t>
    </dgm:pt>
    <dgm:pt modelId="{11C7365C-0261-E84B-B89C-FFA468B93504}">
      <dgm:prSet phldrT="[Text]"/>
      <dgm:spPr/>
      <dgm:t>
        <a:bodyPr/>
        <a:lstStyle/>
        <a:p>
          <a:r>
            <a:rPr lang="en-US" dirty="0" smtClean="0"/>
            <a:t>Non-Urgent</a:t>
          </a:r>
          <a:endParaRPr lang="en-US" dirty="0"/>
        </a:p>
      </dgm:t>
    </dgm:pt>
    <dgm:pt modelId="{B32B3FA6-ADA1-C34B-968B-878BB1B98663}" type="parTrans" cxnId="{20CC7C97-FC34-E34C-BD2C-F0AB105364E3}">
      <dgm:prSet/>
      <dgm:spPr/>
      <dgm:t>
        <a:bodyPr/>
        <a:lstStyle/>
        <a:p>
          <a:endParaRPr lang="en-US"/>
        </a:p>
      </dgm:t>
    </dgm:pt>
    <dgm:pt modelId="{6451DDCD-C099-D54D-AD4E-BF773DCCBC76}" type="sibTrans" cxnId="{20CC7C97-FC34-E34C-BD2C-F0AB105364E3}">
      <dgm:prSet/>
      <dgm:spPr/>
      <dgm:t>
        <a:bodyPr/>
        <a:lstStyle/>
        <a:p>
          <a:pPr rtl="0"/>
          <a:endParaRPr lang="en-US"/>
        </a:p>
      </dgm:t>
    </dgm:pt>
    <dgm:pt modelId="{08E55474-26DB-904B-884D-3C445FF4EB16}" type="pres">
      <dgm:prSet presAssocID="{93346DF9-A31D-1049-8D46-4810B40034CF}" presName="linearFlow" presStyleCnt="0">
        <dgm:presLayoutVars>
          <dgm:dir/>
          <dgm:resizeHandles val="exact"/>
        </dgm:presLayoutVars>
      </dgm:prSet>
      <dgm:spPr/>
    </dgm:pt>
    <dgm:pt modelId="{744EE8FB-634A-BA49-ABAC-AA7154E79800}" type="pres">
      <dgm:prSet presAssocID="{38D4A3E3-6086-434F-BE05-4B42A44FC88B}" presName="composite" presStyleCnt="0"/>
      <dgm:spPr/>
    </dgm:pt>
    <dgm:pt modelId="{AAE35026-F8B3-CE49-9AA4-0B2520A41EB9}" type="pres">
      <dgm:prSet presAssocID="{38D4A3E3-6086-434F-BE05-4B42A44FC88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5C151C-83EF-B64F-AF59-23209636AB9C}" type="pres">
      <dgm:prSet presAssocID="{38D4A3E3-6086-434F-BE05-4B42A44FC8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B8BF4-38E9-2C46-A944-3641AEB08C98}" type="pres">
      <dgm:prSet presAssocID="{A27D01B1-3884-6A4E-A9C0-DA92776A31E9}" presName="spacing" presStyleCnt="0"/>
      <dgm:spPr/>
    </dgm:pt>
    <dgm:pt modelId="{605DE8FE-B0C8-1746-B3AA-B65F9DBD8CE5}" type="pres">
      <dgm:prSet presAssocID="{BF2817AD-6BBB-EF4E-A2DA-C2B3D76A302A}" presName="composite" presStyleCnt="0"/>
      <dgm:spPr/>
    </dgm:pt>
    <dgm:pt modelId="{AF39E37B-8017-2343-B0AD-AA6A45681B95}" type="pres">
      <dgm:prSet presAssocID="{BF2817AD-6BBB-EF4E-A2DA-C2B3D76A302A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B1AED25-A6C1-5348-A043-481C3D9D56D2}" type="pres">
      <dgm:prSet presAssocID="{BF2817AD-6BBB-EF4E-A2DA-C2B3D76A302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8BD6A-1DC2-D64E-93F2-A84F0DCE57CA}" type="pres">
      <dgm:prSet presAssocID="{93DC5EBF-4B1F-CC42-841D-F945DB9B1A1B}" presName="spacing" presStyleCnt="0"/>
      <dgm:spPr/>
    </dgm:pt>
    <dgm:pt modelId="{A618097B-C1C1-1746-B4BB-C465CB978534}" type="pres">
      <dgm:prSet presAssocID="{11C7365C-0261-E84B-B89C-FFA468B93504}" presName="composite" presStyleCnt="0"/>
      <dgm:spPr/>
    </dgm:pt>
    <dgm:pt modelId="{71210A17-DB46-B948-9FDC-37A99C4C3D05}" type="pres">
      <dgm:prSet presAssocID="{11C7365C-0261-E84B-B89C-FFA468B93504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1AC951A-567E-A046-8A9B-C60EE2A45010}" type="pres">
      <dgm:prSet presAssocID="{11C7365C-0261-E84B-B89C-FFA468B9350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665722-59D3-164C-A405-58DF6E879042}" type="presOf" srcId="{93346DF9-A31D-1049-8D46-4810B40034CF}" destId="{08E55474-26DB-904B-884D-3C445FF4EB16}" srcOrd="0" destOrd="0" presId="urn:microsoft.com/office/officeart/2005/8/layout/vList3"/>
    <dgm:cxn modelId="{A24525D1-143D-264D-8B0E-1FC705B2705B}" type="presOf" srcId="{11C7365C-0261-E84B-B89C-FFA468B93504}" destId="{D1AC951A-567E-A046-8A9B-C60EE2A45010}" srcOrd="0" destOrd="0" presId="urn:microsoft.com/office/officeart/2005/8/layout/vList3"/>
    <dgm:cxn modelId="{AC8B5217-B1D4-2D40-B88C-EC6CF070B815}" srcId="{93346DF9-A31D-1049-8D46-4810B40034CF}" destId="{38D4A3E3-6086-434F-BE05-4B42A44FC88B}" srcOrd="0" destOrd="0" parTransId="{1001929A-B0F5-374D-B6E0-C189E9CDBD7F}" sibTransId="{A27D01B1-3884-6A4E-A9C0-DA92776A31E9}"/>
    <dgm:cxn modelId="{62408E22-9689-DB44-A66B-FAC2266EA44C}" type="presOf" srcId="{BF2817AD-6BBB-EF4E-A2DA-C2B3D76A302A}" destId="{1B1AED25-A6C1-5348-A043-481C3D9D56D2}" srcOrd="0" destOrd="0" presId="urn:microsoft.com/office/officeart/2005/8/layout/vList3"/>
    <dgm:cxn modelId="{61319AE8-A9FC-AC4B-9BE1-1CAEF0C50D58}" srcId="{93346DF9-A31D-1049-8D46-4810B40034CF}" destId="{BF2817AD-6BBB-EF4E-A2DA-C2B3D76A302A}" srcOrd="1" destOrd="0" parTransId="{E7C71FF0-7853-FA47-9F35-BA6D1761EAE9}" sibTransId="{93DC5EBF-4B1F-CC42-841D-F945DB9B1A1B}"/>
    <dgm:cxn modelId="{20CC7C97-FC34-E34C-BD2C-F0AB105364E3}" srcId="{93346DF9-A31D-1049-8D46-4810B40034CF}" destId="{11C7365C-0261-E84B-B89C-FFA468B93504}" srcOrd="2" destOrd="0" parTransId="{B32B3FA6-ADA1-C34B-968B-878BB1B98663}" sibTransId="{6451DDCD-C099-D54D-AD4E-BF773DCCBC76}"/>
    <dgm:cxn modelId="{6D18CD25-AC67-5148-9B01-E59179585B45}" type="presOf" srcId="{38D4A3E3-6086-434F-BE05-4B42A44FC88B}" destId="{2D5C151C-83EF-B64F-AF59-23209636AB9C}" srcOrd="0" destOrd="0" presId="urn:microsoft.com/office/officeart/2005/8/layout/vList3"/>
    <dgm:cxn modelId="{2FAB382A-F108-7140-B487-8AFB4F151D37}" type="presParOf" srcId="{08E55474-26DB-904B-884D-3C445FF4EB16}" destId="{744EE8FB-634A-BA49-ABAC-AA7154E79800}" srcOrd="0" destOrd="0" presId="urn:microsoft.com/office/officeart/2005/8/layout/vList3"/>
    <dgm:cxn modelId="{A0B35B78-7BFC-9744-AAD2-D6776F7CD6D1}" type="presParOf" srcId="{744EE8FB-634A-BA49-ABAC-AA7154E79800}" destId="{AAE35026-F8B3-CE49-9AA4-0B2520A41EB9}" srcOrd="0" destOrd="0" presId="urn:microsoft.com/office/officeart/2005/8/layout/vList3"/>
    <dgm:cxn modelId="{871A6CB9-FA0D-A743-A20C-9499FB11249F}" type="presParOf" srcId="{744EE8FB-634A-BA49-ABAC-AA7154E79800}" destId="{2D5C151C-83EF-B64F-AF59-23209636AB9C}" srcOrd="1" destOrd="0" presId="urn:microsoft.com/office/officeart/2005/8/layout/vList3"/>
    <dgm:cxn modelId="{9A98D336-B0BF-A14D-842A-A4CB09C3F199}" type="presParOf" srcId="{08E55474-26DB-904B-884D-3C445FF4EB16}" destId="{D6FB8BF4-38E9-2C46-A944-3641AEB08C98}" srcOrd="1" destOrd="0" presId="urn:microsoft.com/office/officeart/2005/8/layout/vList3"/>
    <dgm:cxn modelId="{D6A833CE-1D6D-3646-B451-C5E510B35341}" type="presParOf" srcId="{08E55474-26DB-904B-884D-3C445FF4EB16}" destId="{605DE8FE-B0C8-1746-B3AA-B65F9DBD8CE5}" srcOrd="2" destOrd="0" presId="urn:microsoft.com/office/officeart/2005/8/layout/vList3"/>
    <dgm:cxn modelId="{DB82CE6C-61DE-6843-8542-D7D33C9B6E70}" type="presParOf" srcId="{605DE8FE-B0C8-1746-B3AA-B65F9DBD8CE5}" destId="{AF39E37B-8017-2343-B0AD-AA6A45681B95}" srcOrd="0" destOrd="0" presId="urn:microsoft.com/office/officeart/2005/8/layout/vList3"/>
    <dgm:cxn modelId="{27B7E3BC-3733-2F46-A18A-0683675DB919}" type="presParOf" srcId="{605DE8FE-B0C8-1746-B3AA-B65F9DBD8CE5}" destId="{1B1AED25-A6C1-5348-A043-481C3D9D56D2}" srcOrd="1" destOrd="0" presId="urn:microsoft.com/office/officeart/2005/8/layout/vList3"/>
    <dgm:cxn modelId="{53882C1B-3A15-C445-8076-BE2C2270C3E0}" type="presParOf" srcId="{08E55474-26DB-904B-884D-3C445FF4EB16}" destId="{1798BD6A-1DC2-D64E-93F2-A84F0DCE57CA}" srcOrd="3" destOrd="0" presId="urn:microsoft.com/office/officeart/2005/8/layout/vList3"/>
    <dgm:cxn modelId="{4056EE8A-93E5-5846-AC9E-82BD56AA5A5F}" type="presParOf" srcId="{08E55474-26DB-904B-884D-3C445FF4EB16}" destId="{A618097B-C1C1-1746-B4BB-C465CB978534}" srcOrd="4" destOrd="0" presId="urn:microsoft.com/office/officeart/2005/8/layout/vList3"/>
    <dgm:cxn modelId="{E0631087-0440-B14B-AB36-A4CBC8EE1C38}" type="presParOf" srcId="{A618097B-C1C1-1746-B4BB-C465CB978534}" destId="{71210A17-DB46-B948-9FDC-37A99C4C3D05}" srcOrd="0" destOrd="0" presId="urn:microsoft.com/office/officeart/2005/8/layout/vList3"/>
    <dgm:cxn modelId="{7CE2D2B6-CB64-084D-9C50-947802213BC1}" type="presParOf" srcId="{A618097B-C1C1-1746-B4BB-C465CB978534}" destId="{D1AC951A-567E-A046-8A9B-C60EE2A4501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3FF97-E6DB-914E-8B96-90320A42183A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6228C-DAE9-B845-B5F0-B8BA27A9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0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79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6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7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4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8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6228C-DAE9-B845-B5F0-B8BA27A90F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FB99FAD-3911-9F4C-A023-67A89A03FB6C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C129EA-BFF8-F94F-91A9-48C16DFB04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390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7203483" TargetMode="External"/><Relationship Id="rId2" Type="http://schemas.openxmlformats.org/officeDocument/2006/relationships/hyperlink" Target="https://www.ncbi.nlm.nih.gov/pubmed/2689160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fx.hul.harvard.edu/hvd?url_ver=Z39.88-2004&amp;rft_val_fmt=info:ofi/fmt:kev:mtx:journal&amp;__char_set=utf8&amp;rft_id=info:doi/10.1089/jpm.2015.0486&amp;rfr_id=info:sid/libx:hul.harvard&amp;rft.genre=articl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3742686" TargetMode="External"/><Relationship Id="rId2" Type="http://schemas.openxmlformats.org/officeDocument/2006/relationships/hyperlink" Target="https://www.ncbi.nlm.nih.gov/pubmed/1760887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fx.hul.harvard.edu/hvd?url_ver=Z39.88-2004&amp;rft_val_fmt=info:ofi/fmt:kev:mtx:journal&amp;__char_set=utf8&amp;rft_id=info:doi/10.1089/jpm.2012.0472&amp;rfr_id=info:sid/libx:hul.harvard&amp;rft.genre=artic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Digitalization of Advance Care Planning</a:t>
            </a:r>
            <a:br>
              <a:rPr lang="en-US" sz="4000" dirty="0" smtClean="0"/>
            </a:br>
            <a:r>
              <a:rPr lang="en-US" sz="3000" dirty="0" smtClean="0"/>
              <a:t>A National and state-wide Landscape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Andrew Ikhyun Kim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1" y="4646930"/>
            <a:ext cx="1872848" cy="147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40" y="5300980"/>
            <a:ext cx="2463800" cy="82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791" y="4873606"/>
            <a:ext cx="1252874" cy="12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58" y="1645919"/>
            <a:ext cx="5001829" cy="3877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8931" y="5153644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Jacqueline Lampert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12321" y="1207353"/>
            <a:ext cx="5516495" cy="5650647"/>
          </a:xfrm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16 states </a:t>
            </a:r>
            <a:r>
              <a:rPr lang="en-US" sz="2900" dirty="0">
                <a:solidFill>
                  <a:schemeClr val="tx1"/>
                </a:solidFill>
                <a:ea typeface="Garamond" charset="0"/>
                <a:cs typeface="Garamond" charset="0"/>
              </a:rPr>
              <a:t>with AD r</a:t>
            </a:r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egistries</a:t>
            </a:r>
          </a:p>
          <a:p>
            <a:pPr marL="742950" lvl="1" indent="-381000"/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5 with electronic submission</a:t>
            </a:r>
          </a:p>
          <a:p>
            <a:pPr marL="742950" lvl="1" indent="-381000"/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7 with POLST/MOLST Registries</a:t>
            </a:r>
          </a:p>
          <a:p>
            <a:pPr marL="742950" lvl="1" indent="-381000"/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10+ states contracted </a:t>
            </a:r>
            <a:r>
              <a:rPr lang="en-US" sz="2900" dirty="0">
                <a:solidFill>
                  <a:schemeClr val="tx1"/>
                </a:solidFill>
                <a:ea typeface="Garamond" charset="0"/>
                <a:cs typeface="Garamond" charset="0"/>
              </a:rPr>
              <a:t>with a private </a:t>
            </a:r>
            <a:r>
              <a:rPr lang="en-US" sz="29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registry/service</a:t>
            </a:r>
          </a:p>
          <a:p>
            <a:pPr marL="1270000" lvl="4" indent="-381000"/>
            <a:r>
              <a:rPr lang="en-US" sz="2500" dirty="0" err="1" smtClean="0">
                <a:solidFill>
                  <a:schemeClr val="tx1"/>
                </a:solidFill>
                <a:ea typeface="Garamond" charset="0"/>
                <a:cs typeface="Garamond" charset="0"/>
              </a:rPr>
              <a:t>Vynca</a:t>
            </a:r>
            <a:endParaRPr lang="en-US" sz="2500" dirty="0" smtClean="0">
              <a:solidFill>
                <a:schemeClr val="tx1"/>
              </a:solidFill>
              <a:ea typeface="Garamond" charset="0"/>
              <a:cs typeface="Garamond" charset="0"/>
            </a:endParaRPr>
          </a:p>
          <a:p>
            <a:pPr marL="1270000" lvl="4" indent="-381000"/>
            <a:r>
              <a:rPr lang="en-US" sz="2500" dirty="0" err="1" smtClean="0">
                <a:solidFill>
                  <a:schemeClr val="tx1"/>
                </a:solidFill>
                <a:ea typeface="Garamond" charset="0"/>
                <a:cs typeface="Garamond" charset="0"/>
              </a:rPr>
              <a:t>MyDirectives</a:t>
            </a:r>
            <a:endParaRPr lang="en-US" sz="2500" dirty="0" smtClean="0">
              <a:solidFill>
                <a:schemeClr val="tx1"/>
              </a:solidFill>
              <a:ea typeface="Garamond" charset="0"/>
              <a:cs typeface="Garamond" charset="0"/>
            </a:endParaRPr>
          </a:p>
          <a:p>
            <a:pPr marL="1270000" lvl="4" indent="-381000"/>
            <a:r>
              <a:rPr lang="en-US" sz="2500" dirty="0" smtClean="0">
                <a:solidFill>
                  <a:schemeClr val="tx1"/>
                </a:solidFill>
                <a:ea typeface="Garamond" charset="0"/>
                <a:cs typeface="Garamond" charset="0"/>
              </a:rPr>
              <a:t>US Living Will Registry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9473" y="305684"/>
            <a:ext cx="9601200" cy="1164301"/>
          </a:xfrm>
        </p:spPr>
        <p:txBody>
          <a:bodyPr>
            <a:normAutofit/>
          </a:bodyPr>
          <a:lstStyle/>
          <a:p>
            <a:r>
              <a:rPr lang="en-US" dirty="0" smtClean="0"/>
              <a:t>National Landscape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6811458" y="5522976"/>
            <a:ext cx="5001829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5D"/>
                </a:solidFill>
              </a:rPr>
              <a:t>Dark Green: States with AD solutions</a:t>
            </a:r>
            <a:endParaRPr lang="en-US" b="1" dirty="0">
              <a:solidFill>
                <a:srgbClr val="009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432" y="0"/>
            <a:ext cx="17145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399264" cy="2862322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Content</a:t>
            </a:r>
            <a:r>
              <a:rPr lang="en-US" sz="3000" dirty="0" smtClean="0"/>
              <a:t>: </a:t>
            </a:r>
            <a:r>
              <a:rPr lang="en-US" sz="3000" dirty="0" err="1" smtClean="0"/>
              <a:t>MyDirectives</a:t>
            </a:r>
            <a:r>
              <a:rPr lang="en-US" sz="3000" dirty="0" smtClean="0"/>
              <a:t> -&gt; Any Document</a:t>
            </a:r>
            <a:endParaRPr lang="en-US" sz="3000" dirty="0"/>
          </a:p>
          <a:p>
            <a:r>
              <a:rPr lang="en-US" sz="3000" dirty="0"/>
              <a:t>Process</a:t>
            </a:r>
            <a:r>
              <a:rPr lang="en-US" sz="3000" dirty="0" smtClean="0"/>
              <a:t>: </a:t>
            </a:r>
          </a:p>
          <a:p>
            <a:pPr lvl="1"/>
            <a:r>
              <a:rPr lang="en-US" sz="3000" dirty="0" smtClean="0"/>
              <a:t>Input: Multiple existing registries</a:t>
            </a:r>
            <a:endParaRPr lang="en-US" sz="3000" dirty="0"/>
          </a:p>
          <a:p>
            <a:pPr lvl="1"/>
            <a:r>
              <a:rPr lang="en-US" sz="3000" dirty="0"/>
              <a:t>Output</a:t>
            </a:r>
            <a:r>
              <a:rPr lang="en-US" sz="3000" dirty="0" smtClean="0"/>
              <a:t>: Provider only query</a:t>
            </a:r>
          </a:p>
          <a:p>
            <a:r>
              <a:rPr lang="en-US" sz="3000" dirty="0" smtClean="0"/>
              <a:t>Volume: </a:t>
            </a:r>
            <a:r>
              <a:rPr lang="en-US" sz="3000" b="1" dirty="0" smtClean="0"/>
              <a:t>Low</a:t>
            </a:r>
            <a:endParaRPr lang="en-US" sz="3000" b="1" dirty="0"/>
          </a:p>
          <a:p>
            <a:r>
              <a:rPr lang="en-US" sz="3000" dirty="0" smtClean="0"/>
              <a:t>Technology</a:t>
            </a:r>
            <a:r>
              <a:rPr lang="en-US" sz="3000" dirty="0"/>
              <a:t>: </a:t>
            </a:r>
            <a:r>
              <a:rPr lang="en-US" sz="3000" dirty="0" err="1" smtClean="0"/>
              <a:t>MyDirectives</a:t>
            </a:r>
            <a:r>
              <a:rPr lang="en-US" sz="3000" dirty="0" smtClean="0"/>
              <a:t> -&gt; home-grown record locator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752" y="137160"/>
            <a:ext cx="3899916" cy="1490472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Maryland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2608"/>
            <a:ext cx="12192000" cy="8132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3744" y="1563624"/>
            <a:ext cx="2048256" cy="923544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Oregon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80944"/>
            <a:ext cx="12399264" cy="4708981"/>
          </a:xfrm>
          <a:prstGeom prst="rect">
            <a:avLst/>
          </a:prstGeom>
          <a:solidFill>
            <a:schemeClr val="bg2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Content</a:t>
            </a:r>
            <a:r>
              <a:rPr lang="en-US" sz="3000" dirty="0" smtClean="0"/>
              <a:t>: POLST</a:t>
            </a:r>
            <a:endParaRPr lang="en-US" sz="3000" dirty="0"/>
          </a:p>
          <a:p>
            <a:r>
              <a:rPr lang="en-US" sz="3000" dirty="0"/>
              <a:t>Process</a:t>
            </a:r>
            <a:r>
              <a:rPr lang="en-US" sz="3000" dirty="0" smtClean="0"/>
              <a:t>: </a:t>
            </a:r>
          </a:p>
          <a:p>
            <a:pPr lvl="1"/>
            <a:r>
              <a:rPr lang="en-US" sz="3000" dirty="0" smtClean="0"/>
              <a:t>Input: </a:t>
            </a:r>
            <a:r>
              <a:rPr lang="en-US" sz="3000" dirty="0" err="1" smtClean="0"/>
              <a:t>ePOLST</a:t>
            </a:r>
            <a:r>
              <a:rPr lang="en-US" sz="3000" dirty="0" smtClean="0"/>
              <a:t> + Scan + Fax</a:t>
            </a:r>
            <a:endParaRPr lang="en-US" sz="3000" dirty="0"/>
          </a:p>
          <a:p>
            <a:pPr lvl="1"/>
            <a:r>
              <a:rPr lang="en-US" sz="3000" dirty="0"/>
              <a:t>Output</a:t>
            </a:r>
            <a:r>
              <a:rPr lang="en-US" sz="3000" dirty="0" smtClean="0"/>
              <a:t>: Phone calls (53.2 seconds)</a:t>
            </a:r>
          </a:p>
          <a:p>
            <a:r>
              <a:rPr lang="en-US" sz="3000" dirty="0" smtClean="0"/>
              <a:t>Volume: 3,500-5,000 uploads/</a:t>
            </a:r>
            <a:r>
              <a:rPr lang="en-US" sz="3000" dirty="0" err="1" smtClean="0"/>
              <a:t>mo</a:t>
            </a:r>
            <a:r>
              <a:rPr lang="en-US" sz="3000" dirty="0" smtClean="0"/>
              <a:t>; 108-165 calls/month; 42.8% match </a:t>
            </a:r>
            <a:endParaRPr lang="en-US" sz="3000" dirty="0"/>
          </a:p>
          <a:p>
            <a:r>
              <a:rPr lang="en-US" sz="3000" dirty="0" smtClean="0"/>
              <a:t>Financial</a:t>
            </a:r>
            <a:r>
              <a:rPr lang="en-US" sz="3000" dirty="0"/>
              <a:t>: </a:t>
            </a:r>
            <a:r>
              <a:rPr lang="en-US" sz="3000" dirty="0" smtClean="0"/>
              <a:t>$250,000 grant from health authority</a:t>
            </a:r>
          </a:p>
          <a:p>
            <a:r>
              <a:rPr lang="en-US" sz="3000" dirty="0" smtClean="0"/>
              <a:t>Technology</a:t>
            </a:r>
            <a:r>
              <a:rPr lang="en-US" sz="3000" dirty="0"/>
              <a:t>: </a:t>
            </a:r>
            <a:r>
              <a:rPr lang="en-US" sz="3000" b="1" dirty="0" err="1" smtClean="0"/>
              <a:t>Vynca</a:t>
            </a:r>
            <a:r>
              <a:rPr lang="en-US" sz="3000" dirty="0" smtClean="0"/>
              <a:t>; EPIC integrated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70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Ensure sufficient resources </a:t>
            </a:r>
            <a:r>
              <a:rPr lang="en-US" sz="3000" b="1" dirty="0"/>
              <a:t>for training &amp; outreach</a:t>
            </a:r>
          </a:p>
          <a:p>
            <a:pPr lvl="0"/>
            <a:r>
              <a:rPr lang="en-US" sz="3000" dirty="0" smtClean="0"/>
              <a:t>Implement </a:t>
            </a:r>
            <a:r>
              <a:rPr lang="en-US" sz="3000" dirty="0"/>
              <a:t>in </a:t>
            </a:r>
            <a:r>
              <a:rPr lang="en-US" sz="3000" b="1" dirty="0"/>
              <a:t>multiple stages</a:t>
            </a:r>
            <a:r>
              <a:rPr lang="en-US" sz="3000" b="1" i="1" dirty="0"/>
              <a:t> </a:t>
            </a:r>
            <a:endParaRPr lang="en-US" sz="3000" b="1" i="1" dirty="0" smtClean="0"/>
          </a:p>
          <a:p>
            <a:pPr lvl="0"/>
            <a:r>
              <a:rPr lang="en-US" sz="3000" dirty="0" smtClean="0"/>
              <a:t>Create </a:t>
            </a:r>
            <a:r>
              <a:rPr lang="en-US" sz="3000" dirty="0"/>
              <a:t>a </a:t>
            </a:r>
            <a:r>
              <a:rPr lang="en-US" sz="3000" b="1" dirty="0"/>
              <a:t>learning system </a:t>
            </a:r>
            <a:r>
              <a:rPr lang="en-US" sz="3000" dirty="0"/>
              <a:t>with data analytics </a:t>
            </a:r>
            <a:endParaRPr lang="en-US" sz="3000" dirty="0" smtClean="0"/>
          </a:p>
          <a:p>
            <a:r>
              <a:rPr lang="en-US" sz="3000" dirty="0" smtClean="0"/>
              <a:t>Consider</a:t>
            </a:r>
            <a:r>
              <a:rPr lang="en-US" sz="3000" b="1" dirty="0" smtClean="0"/>
              <a:t> cost </a:t>
            </a:r>
            <a:r>
              <a:rPr lang="en-US" sz="3000" dirty="0" smtClean="0"/>
              <a:t>and cost savings</a:t>
            </a:r>
          </a:p>
          <a:p>
            <a:r>
              <a:rPr lang="en-US" sz="3000" dirty="0" smtClean="0"/>
              <a:t>Legal considerations</a:t>
            </a:r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520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74" y="0"/>
            <a:ext cx="1027398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974" y="0"/>
            <a:ext cx="10434418" cy="28346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000" i="0" dirty="0" smtClean="0">
                <a:solidFill>
                  <a:schemeClr val="bg1"/>
                </a:solidFill>
              </a:rPr>
              <a:t>“</a:t>
            </a:r>
            <a:r>
              <a:rPr lang="en-US" sz="3000" b="1" i="0" dirty="0">
                <a:solidFill>
                  <a:schemeClr val="bg1"/>
                </a:solidFill>
              </a:rPr>
              <a:t>The document is not the </a:t>
            </a:r>
            <a:r>
              <a:rPr lang="en-US" sz="3000" b="1" i="0" dirty="0" smtClean="0">
                <a:solidFill>
                  <a:schemeClr val="bg1"/>
                </a:solidFill>
              </a:rPr>
              <a:t>solution. </a:t>
            </a:r>
          </a:p>
          <a:p>
            <a:pPr marL="0" lvl="1" indent="0">
              <a:buNone/>
            </a:pPr>
            <a:r>
              <a:rPr lang="en-US" sz="3000" i="0" dirty="0" smtClean="0">
                <a:solidFill>
                  <a:schemeClr val="bg1"/>
                </a:solidFill>
              </a:rPr>
              <a:t>The </a:t>
            </a:r>
            <a:r>
              <a:rPr lang="en-US" sz="3000" i="0" dirty="0">
                <a:solidFill>
                  <a:schemeClr val="bg1"/>
                </a:solidFill>
              </a:rPr>
              <a:t>word</a:t>
            </a:r>
            <a:r>
              <a:rPr lang="en-US" sz="3000" b="1" i="0" dirty="0">
                <a:solidFill>
                  <a:schemeClr val="bg1"/>
                </a:solidFill>
              </a:rPr>
              <a:t> </a:t>
            </a:r>
            <a:r>
              <a:rPr lang="en-US" sz="3000" b="1" i="0" dirty="0" smtClean="0">
                <a:solidFill>
                  <a:schemeClr val="bg1"/>
                </a:solidFill>
              </a:rPr>
              <a:t>‘infrastructure’ </a:t>
            </a:r>
            <a:r>
              <a:rPr lang="en-US" sz="3000" i="0" dirty="0">
                <a:solidFill>
                  <a:schemeClr val="bg1"/>
                </a:solidFill>
              </a:rPr>
              <a:t>set this in place for me. It’s like we need to create </a:t>
            </a:r>
            <a:r>
              <a:rPr lang="en-US" sz="3000" i="0" dirty="0" smtClean="0">
                <a:solidFill>
                  <a:schemeClr val="bg1"/>
                </a:solidFill>
              </a:rPr>
              <a:t>highways </a:t>
            </a:r>
            <a:r>
              <a:rPr lang="en-US" sz="3000" i="0" dirty="0">
                <a:solidFill>
                  <a:schemeClr val="bg1"/>
                </a:solidFill>
              </a:rPr>
              <a:t>before training people to drive, </a:t>
            </a:r>
            <a:r>
              <a:rPr lang="en-US" sz="3000" i="0" dirty="0" smtClean="0">
                <a:solidFill>
                  <a:schemeClr val="bg1"/>
                </a:solidFill>
              </a:rPr>
              <a:t>to make sure that 		</a:t>
            </a:r>
            <a:r>
              <a:rPr lang="en-US" sz="3000" b="1" i="0" dirty="0" smtClean="0">
                <a:solidFill>
                  <a:schemeClr val="bg1"/>
                </a:solidFill>
              </a:rPr>
              <a:t>people get where they need to go.”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27264" y="3030217"/>
            <a:ext cx="3456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000" dirty="0">
                <a:solidFill>
                  <a:schemeClr val="bg1"/>
                </a:solidFill>
              </a:rPr>
              <a:t>Mrs. N (BIDMC Patient Focus Group)</a:t>
            </a:r>
          </a:p>
        </p:txBody>
      </p:sp>
    </p:spTree>
    <p:extLst>
      <p:ext uri="{BB962C8B-B14F-4D97-AF65-F5344CB8AC3E}">
        <p14:creationId xmlns:p14="http://schemas.microsoft.com/office/powerpoint/2010/main" val="42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Gratitude to: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19072"/>
            <a:ext cx="10405872" cy="4700016"/>
          </a:xfrm>
        </p:spPr>
        <p:txBody>
          <a:bodyPr>
            <a:normAutofit/>
          </a:bodyPr>
          <a:lstStyle/>
          <a:p>
            <a:r>
              <a:rPr lang="en-US" dirty="0" smtClean="0"/>
              <a:t>Secretary Alice Bonner </a:t>
            </a:r>
          </a:p>
          <a:p>
            <a:r>
              <a:rPr lang="en-US" dirty="0" smtClean="0"/>
              <a:t>The team at EOEA, </a:t>
            </a:r>
            <a:r>
              <a:rPr lang="en-US" dirty="0" err="1" smtClean="0"/>
              <a:t>MeHI</a:t>
            </a:r>
            <a:r>
              <a:rPr lang="en-US" dirty="0" smtClean="0"/>
              <a:t>, and MA Coalition for Serious Illness Care</a:t>
            </a:r>
          </a:p>
          <a:p>
            <a:r>
              <a:rPr lang="en-US" dirty="0" smtClean="0"/>
              <a:t>Lachlan </a:t>
            </a:r>
            <a:r>
              <a:rPr lang="en-US" dirty="0" err="1" smtClean="0"/>
              <a:t>Forrow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Lauge</a:t>
            </a:r>
            <a:r>
              <a:rPr lang="en-US" dirty="0" smtClean="0"/>
              <a:t> </a:t>
            </a:r>
            <a:r>
              <a:rPr lang="en-US" dirty="0" err="1" smtClean="0"/>
              <a:t>Sokol-Hessner</a:t>
            </a:r>
            <a:r>
              <a:rPr lang="en-US" dirty="0" smtClean="0"/>
              <a:t>; Susan Mitchell</a:t>
            </a:r>
          </a:p>
          <a:p>
            <a:r>
              <a:rPr lang="en-US" dirty="0" smtClean="0"/>
              <a:t>Kei </a:t>
            </a:r>
            <a:r>
              <a:rPr lang="en-US" dirty="0" err="1" smtClean="0"/>
              <a:t>Ouchi</a:t>
            </a:r>
            <a:r>
              <a:rPr lang="en-US" dirty="0" smtClean="0"/>
              <a:t>; Irene </a:t>
            </a:r>
            <a:r>
              <a:rPr lang="en-US" dirty="0" err="1" smtClean="0"/>
              <a:t>Yeh</a:t>
            </a:r>
            <a:r>
              <a:rPr lang="en-US" dirty="0" smtClean="0"/>
              <a:t>; Rachelle </a:t>
            </a:r>
            <a:r>
              <a:rPr lang="en-US" dirty="0" err="1" smtClean="0"/>
              <a:t>Bernacki</a:t>
            </a:r>
            <a:r>
              <a:rPr lang="en-US" dirty="0" smtClean="0"/>
              <a:t>; Terry O’Malley</a:t>
            </a:r>
          </a:p>
          <a:p>
            <a:r>
              <a:rPr lang="en-US" dirty="0" smtClean="0"/>
              <a:t>Ellen </a:t>
            </a:r>
            <a:r>
              <a:rPr lang="en-US" dirty="0" err="1" smtClean="0"/>
              <a:t>Dipaola</a:t>
            </a:r>
            <a:r>
              <a:rPr lang="en-US" dirty="0" smtClean="0"/>
              <a:t>; Jennifer Connor; Diane </a:t>
            </a:r>
            <a:r>
              <a:rPr lang="en-US" dirty="0" err="1" smtClean="0"/>
              <a:t>Dietzen</a:t>
            </a:r>
            <a:r>
              <a:rPr lang="en-US" dirty="0" smtClean="0"/>
              <a:t>; Pat </a:t>
            </a:r>
            <a:r>
              <a:rPr lang="en-US" dirty="0" err="1" smtClean="0"/>
              <a:t>Noga</a:t>
            </a:r>
            <a:r>
              <a:rPr lang="en-US" dirty="0" smtClean="0"/>
              <a:t>; Steve </a:t>
            </a:r>
            <a:r>
              <a:rPr lang="en-US" dirty="0" err="1" smtClean="0"/>
              <a:t>Defossez</a:t>
            </a:r>
            <a:endParaRPr lang="en-US" dirty="0" smtClean="0"/>
          </a:p>
          <a:p>
            <a:r>
              <a:rPr lang="en-US" dirty="0" smtClean="0"/>
              <a:t>OHSU: Erik </a:t>
            </a:r>
            <a:r>
              <a:rPr lang="en-US" dirty="0" err="1" smtClean="0"/>
              <a:t>Fromme</a:t>
            </a:r>
            <a:r>
              <a:rPr lang="en-US" dirty="0"/>
              <a:t> </a:t>
            </a:r>
            <a:r>
              <a:rPr lang="en-US" dirty="0" smtClean="0"/>
              <a:t>and Dana </a:t>
            </a:r>
            <a:r>
              <a:rPr lang="en-US" dirty="0" err="1" smtClean="0"/>
              <a:t>Zive</a:t>
            </a:r>
            <a:endParaRPr lang="en-US" dirty="0" smtClean="0"/>
          </a:p>
          <a:p>
            <a:r>
              <a:rPr lang="en-US" dirty="0" smtClean="0"/>
              <a:t>West Virginia: Woody Moss and Evan </a:t>
            </a:r>
            <a:r>
              <a:rPr lang="en-US" dirty="0" err="1" smtClean="0"/>
              <a:t>Falkenstine</a:t>
            </a:r>
            <a:endParaRPr lang="en-US" dirty="0" smtClean="0"/>
          </a:p>
          <a:p>
            <a:r>
              <a:rPr lang="en-US" dirty="0" smtClean="0"/>
              <a:t>Maryland: Ross Martin and Lindsey Ferris</a:t>
            </a:r>
          </a:p>
          <a:p>
            <a:r>
              <a:rPr lang="en-US" dirty="0" smtClean="0"/>
              <a:t>Our RFI Responders</a:t>
            </a:r>
          </a:p>
          <a:p>
            <a:r>
              <a:rPr lang="en-US" dirty="0" smtClean="0"/>
              <a:t>BIDMC PFAC Focus Group Participants</a:t>
            </a:r>
          </a:p>
        </p:txBody>
      </p:sp>
    </p:spTree>
    <p:extLst>
      <p:ext uri="{BB962C8B-B14F-4D97-AF65-F5344CB8AC3E}">
        <p14:creationId xmlns:p14="http://schemas.microsoft.com/office/powerpoint/2010/main" val="19858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11480"/>
            <a:ext cx="9601200" cy="14859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35024"/>
            <a:ext cx="10021824" cy="52486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Woody Moss and Evan </a:t>
            </a:r>
            <a:r>
              <a:rPr lang="en-US" dirty="0" err="1" smtClean="0"/>
              <a:t>Finkelstine</a:t>
            </a:r>
            <a:r>
              <a:rPr lang="en-US" dirty="0" smtClean="0"/>
              <a:t>, West Virginia. Personal Communication. June 2017.</a:t>
            </a:r>
          </a:p>
          <a:p>
            <a:r>
              <a:rPr lang="en-US" dirty="0" smtClean="0"/>
              <a:t>Dana </a:t>
            </a:r>
            <a:r>
              <a:rPr lang="en-US" dirty="0" err="1" smtClean="0"/>
              <a:t>Zive</a:t>
            </a:r>
            <a:r>
              <a:rPr lang="en-US" dirty="0" smtClean="0"/>
              <a:t> and Eric </a:t>
            </a:r>
            <a:r>
              <a:rPr lang="en-US" dirty="0" err="1" smtClean="0"/>
              <a:t>Fromme</a:t>
            </a:r>
            <a:r>
              <a:rPr lang="en-US" dirty="0" smtClean="0"/>
              <a:t>, </a:t>
            </a:r>
            <a:r>
              <a:rPr lang="en-US" dirty="0"/>
              <a:t>Oregon. Personal Communication. June 2017</a:t>
            </a:r>
            <a:r>
              <a:rPr lang="en-US" dirty="0" smtClean="0"/>
              <a:t>.</a:t>
            </a:r>
          </a:p>
          <a:p>
            <a:r>
              <a:rPr lang="en-US" dirty="0" smtClean="0"/>
              <a:t>Irene </a:t>
            </a:r>
            <a:r>
              <a:rPr lang="en-US" dirty="0" err="1" smtClean="0"/>
              <a:t>Yeh</a:t>
            </a:r>
            <a:r>
              <a:rPr lang="en-US" dirty="0" smtClean="0"/>
              <a:t> and Rachelle </a:t>
            </a:r>
            <a:r>
              <a:rPr lang="en-US" dirty="0" err="1" smtClean="0"/>
              <a:t>Bernacki</a:t>
            </a:r>
            <a:r>
              <a:rPr lang="en-US" dirty="0" smtClean="0"/>
              <a:t>, </a:t>
            </a:r>
            <a:r>
              <a:rPr lang="en-US" dirty="0"/>
              <a:t>DFCI. Personal Communication. June 2017</a:t>
            </a:r>
            <a:r>
              <a:rPr lang="en-US" dirty="0" smtClean="0"/>
              <a:t>.</a:t>
            </a:r>
          </a:p>
          <a:p>
            <a:r>
              <a:rPr lang="en-US" dirty="0" smtClean="0"/>
              <a:t>Lachlan </a:t>
            </a:r>
            <a:r>
              <a:rPr lang="en-US" dirty="0" err="1" smtClean="0"/>
              <a:t>Forrrow</a:t>
            </a:r>
            <a:r>
              <a:rPr lang="en-US" dirty="0" smtClean="0"/>
              <a:t>, </a:t>
            </a:r>
            <a:r>
              <a:rPr lang="en-US" dirty="0"/>
              <a:t>BIDMC. Personal </a:t>
            </a:r>
            <a:r>
              <a:rPr lang="en-US" dirty="0" smtClean="0"/>
              <a:t>Communications. </a:t>
            </a:r>
            <a:r>
              <a:rPr lang="en-US" dirty="0"/>
              <a:t>June 2017</a:t>
            </a:r>
            <a:r>
              <a:rPr lang="en-US" dirty="0" smtClean="0"/>
              <a:t>.</a:t>
            </a:r>
          </a:p>
          <a:p>
            <a:r>
              <a:rPr lang="en-US" dirty="0" smtClean="0"/>
              <a:t>Kei </a:t>
            </a:r>
            <a:r>
              <a:rPr lang="en-US" dirty="0" err="1" smtClean="0"/>
              <a:t>Ouchi</a:t>
            </a:r>
            <a:r>
              <a:rPr lang="en-US" dirty="0" smtClean="0"/>
              <a:t>, BWH </a:t>
            </a:r>
            <a:r>
              <a:rPr lang="en-US" dirty="0"/>
              <a:t>ED. Personal Communication. June 2017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Grudzen</a:t>
            </a:r>
            <a:r>
              <a:rPr lang="en-US" dirty="0" smtClean="0"/>
              <a:t> </a:t>
            </a:r>
            <a:r>
              <a:rPr lang="en-US" dirty="0"/>
              <a:t>CR, </a:t>
            </a:r>
            <a:r>
              <a:rPr lang="en-US" dirty="0" err="1"/>
              <a:t>Buonocore</a:t>
            </a:r>
            <a:r>
              <a:rPr lang="en-US" dirty="0"/>
              <a:t> P, Steinberg J, Ortiz JM, Richardson LD; AAHPM Research Committee Writing Group.. </a:t>
            </a:r>
            <a:r>
              <a:rPr lang="en-US" u="sng" dirty="0">
                <a:hlinkClick r:id="rId2"/>
              </a:rPr>
              <a:t>Concordance of Advance Care Plans With Inpatient Directives in the Electronic Medical Record for Older Patients Admitted From the Emergency Department.</a:t>
            </a:r>
            <a:r>
              <a:rPr lang="en-US" dirty="0"/>
              <a:t> J Pain Symptom Manage. 2016 Apr;51(4):</a:t>
            </a:r>
            <a:r>
              <a:rPr lang="en-US" dirty="0" smtClean="0"/>
              <a:t>647-51</a:t>
            </a:r>
          </a:p>
          <a:p>
            <a:r>
              <a:rPr lang="en-US" dirty="0" err="1"/>
              <a:t>Lakin</a:t>
            </a:r>
            <a:r>
              <a:rPr lang="en-US" dirty="0"/>
              <a:t> JR, Isaacs E, Sullivan E, Harris HA, McMahan RD, </a:t>
            </a:r>
            <a:r>
              <a:rPr lang="en-US" dirty="0" err="1"/>
              <a:t>Sudore</a:t>
            </a:r>
            <a:r>
              <a:rPr lang="en-US" dirty="0"/>
              <a:t> RL. </a:t>
            </a:r>
            <a:r>
              <a:rPr lang="en-US" u="sng" dirty="0">
                <a:hlinkClick r:id="rId3"/>
              </a:rPr>
              <a:t>Emergency Physicians' Experience with Advance Care Planning Documentation in the Electronic Medical Record: Useful, Needed, and Elusive.</a:t>
            </a:r>
            <a:r>
              <a:rPr lang="en-US" dirty="0"/>
              <a:t> J </a:t>
            </a:r>
            <a:r>
              <a:rPr lang="en-US" dirty="0" err="1"/>
              <a:t>Palliat</a:t>
            </a:r>
            <a:r>
              <a:rPr lang="en-US" dirty="0"/>
              <a:t> Med. 2016 Jun;19(6):632-8.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u="sng" dirty="0">
                <a:hlinkClick r:id="rId4"/>
              </a:rPr>
              <a:t>10.1089/jpm.2015.0486</a:t>
            </a:r>
            <a:r>
              <a:rPr lang="en-US" dirty="0"/>
              <a:t>. </a:t>
            </a:r>
            <a:r>
              <a:rPr lang="en-US" dirty="0" err="1"/>
              <a:t>Epub</a:t>
            </a:r>
            <a:r>
              <a:rPr lang="en-US" dirty="0"/>
              <a:t> 2016 May </a:t>
            </a:r>
            <a:r>
              <a:rPr lang="en-US" dirty="0" smtClean="0"/>
              <a:t>20</a:t>
            </a:r>
          </a:p>
          <a:p>
            <a:r>
              <a:rPr lang="en-US" dirty="0" err="1"/>
              <a:t>Zive</a:t>
            </a:r>
            <a:r>
              <a:rPr lang="en-US" dirty="0"/>
              <a:t>, Dana M., and Terri A. Schmidt. </a:t>
            </a:r>
            <a:r>
              <a:rPr lang="en-US" i="1" dirty="0"/>
              <a:t>Pathways to POLST Registry Development: Lessons Learned</a:t>
            </a:r>
            <a:r>
              <a:rPr lang="en-US" dirty="0"/>
              <a:t>. Rep. National POLST Paradigm Task Force, Oct. </a:t>
            </a:r>
            <a:r>
              <a:rPr lang="en-US" smtClean="0"/>
              <a:t>2012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27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15798"/>
            <a:ext cx="10241280" cy="48032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Hayek </a:t>
            </a:r>
            <a:r>
              <a:rPr lang="en-US" dirty="0"/>
              <a:t>Salim, </a:t>
            </a:r>
            <a:r>
              <a:rPr lang="en-US" dirty="0" err="1"/>
              <a:t>Nieva</a:t>
            </a:r>
            <a:r>
              <a:rPr lang="en-US" dirty="0"/>
              <a:t> Ria, Corrigan Frank, Zhou Amy, </a:t>
            </a:r>
            <a:r>
              <a:rPr lang="en-US" dirty="0" err="1"/>
              <a:t>Mudaliar</a:t>
            </a:r>
            <a:r>
              <a:rPr lang="en-US" dirty="0"/>
              <a:t> Uma, Mays David, </a:t>
            </a:r>
            <a:r>
              <a:rPr lang="en-US" dirty="0" err="1"/>
              <a:t>Massoomi</a:t>
            </a:r>
            <a:r>
              <a:rPr lang="en-US" dirty="0"/>
              <a:t> Michael, and </a:t>
            </a:r>
            <a:r>
              <a:rPr lang="en-US" dirty="0" err="1"/>
              <a:t>Ilksoy</a:t>
            </a:r>
            <a:r>
              <a:rPr lang="en-US" dirty="0"/>
              <a:t> </a:t>
            </a:r>
            <a:r>
              <a:rPr lang="en-US" dirty="0" err="1"/>
              <a:t>Nurcan</a:t>
            </a:r>
            <a:r>
              <a:rPr lang="en-US" dirty="0"/>
              <a:t>. Journal of Palliative Medicine. December 2014, 17(12): </a:t>
            </a:r>
            <a:r>
              <a:rPr lang="en-US" dirty="0" smtClean="0"/>
              <a:t>1348-1352</a:t>
            </a:r>
          </a:p>
          <a:p>
            <a:r>
              <a:rPr lang="en-US" dirty="0"/>
              <a:t>Lindner SA, </a:t>
            </a:r>
            <a:r>
              <a:rPr lang="en-US" dirty="0" err="1"/>
              <a:t>Davoren</a:t>
            </a:r>
            <a:r>
              <a:rPr lang="en-US" dirty="0"/>
              <a:t> JB, Vollmer A, Williams B, </a:t>
            </a:r>
            <a:r>
              <a:rPr lang="en-US" dirty="0" err="1"/>
              <a:t>Landefeld</a:t>
            </a:r>
            <a:r>
              <a:rPr lang="en-US" dirty="0"/>
              <a:t> CS. </a:t>
            </a:r>
            <a:r>
              <a:rPr lang="en-US" u="sng" dirty="0">
                <a:hlinkClick r:id="rId2"/>
              </a:rPr>
              <a:t>An electronic medical record intervention increased nursing home advance directive orders and documentation.</a:t>
            </a:r>
            <a:r>
              <a:rPr lang="en-US" dirty="0"/>
              <a:t> J Am </a:t>
            </a:r>
            <a:r>
              <a:rPr lang="en-US" dirty="0" err="1"/>
              <a:t>Geriatr</a:t>
            </a:r>
            <a:r>
              <a:rPr lang="en-US" dirty="0"/>
              <a:t> Soc. 2007 Jul;55(7):1001-6.</a:t>
            </a:r>
            <a:endParaRPr lang="en-US" dirty="0" smtClean="0"/>
          </a:p>
          <a:p>
            <a:r>
              <a:rPr lang="en-US" dirty="0"/>
              <a:t>Morrison RS, Olson E, Mertz KR, Meier DE. The Inaccessibility of Advance Directives on Transfer from Ambulatory to Acute Care Settings. JAMA . </a:t>
            </a:r>
            <a:r>
              <a:rPr lang="en-US" dirty="0" smtClean="0"/>
              <a:t>1995;274:478-482</a:t>
            </a:r>
            <a:endParaRPr lang="en-US" dirty="0"/>
          </a:p>
          <a:p>
            <a:r>
              <a:rPr lang="en-US" dirty="0" err="1"/>
              <a:t>Olszewski</a:t>
            </a:r>
            <a:r>
              <a:rPr lang="en-US" dirty="0"/>
              <a:t>, </a:t>
            </a:r>
            <a:r>
              <a:rPr lang="en-US" dirty="0" err="1"/>
              <a:t>Newgard</a:t>
            </a:r>
            <a:r>
              <a:rPr lang="en-US" dirty="0"/>
              <a:t> C, </a:t>
            </a:r>
            <a:r>
              <a:rPr lang="en-US" dirty="0" err="1"/>
              <a:t>Zive</a:t>
            </a:r>
            <a:r>
              <a:rPr lang="en-US" dirty="0"/>
              <a:t> D, Schmidt TA, McConnell KJ. Validation of Physician Orders for Life-Sustaining Treatment: Electronic Registry to Guide Emergency Care J Am </a:t>
            </a:r>
            <a:r>
              <a:rPr lang="en-US" dirty="0" err="1"/>
              <a:t>Geriatr</a:t>
            </a:r>
            <a:r>
              <a:rPr lang="en-US" dirty="0"/>
              <a:t> Soc. 2012 Jul; 60(7):1384-6. </a:t>
            </a:r>
            <a:endParaRPr lang="en-US" dirty="0" smtClean="0"/>
          </a:p>
          <a:p>
            <a:r>
              <a:rPr lang="en-US" dirty="0" smtClean="0"/>
              <a:t>Schmidt </a:t>
            </a:r>
            <a:r>
              <a:rPr lang="en-US" dirty="0"/>
              <a:t>TA, </a:t>
            </a:r>
            <a:r>
              <a:rPr lang="en-US" dirty="0" err="1"/>
              <a:t>Olzewski</a:t>
            </a:r>
            <a:r>
              <a:rPr lang="en-US" dirty="0"/>
              <a:t> E, </a:t>
            </a:r>
            <a:r>
              <a:rPr lang="en-US" dirty="0" err="1"/>
              <a:t>Zive</a:t>
            </a:r>
            <a:r>
              <a:rPr lang="en-US" dirty="0"/>
              <a:t> D, </a:t>
            </a:r>
            <a:r>
              <a:rPr lang="en-US" dirty="0" err="1"/>
              <a:t>Fromme</a:t>
            </a:r>
            <a:r>
              <a:rPr lang="en-US" dirty="0"/>
              <a:t> E, Tolle SW: The Oregon POLST Registry: A Preliminary Study of EMS Utilization </a:t>
            </a:r>
            <a:r>
              <a:rPr lang="en-US" i="1" dirty="0"/>
              <a:t>J </a:t>
            </a:r>
            <a:r>
              <a:rPr lang="en-US" i="1" dirty="0" err="1"/>
              <a:t>Emerg</a:t>
            </a:r>
            <a:r>
              <a:rPr lang="en-US" i="1" dirty="0"/>
              <a:t> Med </a:t>
            </a:r>
            <a:r>
              <a:rPr lang="en-US" dirty="0"/>
              <a:t>(in press) </a:t>
            </a:r>
          </a:p>
          <a:p>
            <a:r>
              <a:rPr lang="en-US" dirty="0"/>
              <a:t>Wilson CJ, Newman J, Tapper S, Lai S, Cheng PH, Wu FM, Tai-Seale M. </a:t>
            </a:r>
            <a:r>
              <a:rPr lang="en-US" u="sng" dirty="0">
                <a:hlinkClick r:id="rId3"/>
              </a:rPr>
              <a:t>Multiple locations of advance care planning documentation in an electronic health record: are they easy to find?</a:t>
            </a:r>
            <a:r>
              <a:rPr lang="en-US" dirty="0"/>
              <a:t> J </a:t>
            </a:r>
            <a:r>
              <a:rPr lang="en-US" dirty="0" err="1"/>
              <a:t>Palliat</a:t>
            </a:r>
            <a:r>
              <a:rPr lang="en-US" dirty="0"/>
              <a:t> Med. 2013 Sep;16(9):1089-94.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u="sng" dirty="0">
                <a:hlinkClick r:id="rId4"/>
              </a:rPr>
              <a:t>10.1089/jpm.2012.0472</a:t>
            </a:r>
            <a:r>
              <a:rPr lang="en-US" dirty="0"/>
              <a:t>. </a:t>
            </a:r>
            <a:r>
              <a:rPr lang="en-US" dirty="0" err="1"/>
              <a:t>Epub</a:t>
            </a:r>
            <a:r>
              <a:rPr lang="en-US" dirty="0"/>
              <a:t> 2013 Jun 6</a:t>
            </a:r>
          </a:p>
        </p:txBody>
      </p:sp>
    </p:spTree>
    <p:extLst>
      <p:ext uri="{BB962C8B-B14F-4D97-AF65-F5344CB8AC3E}">
        <p14:creationId xmlns:p14="http://schemas.microsoft.com/office/powerpoint/2010/main" val="6738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47088"/>
            <a:ext cx="9985248" cy="402031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Framework for ACP Digitalization</a:t>
            </a:r>
          </a:p>
          <a:p>
            <a:r>
              <a:rPr lang="en-US" sz="3000" dirty="0" smtClean="0"/>
              <a:t>MA </a:t>
            </a:r>
            <a:r>
              <a:rPr lang="en-US" sz="3000" dirty="0"/>
              <a:t>Landscape </a:t>
            </a:r>
            <a:endParaRPr lang="en-US" sz="3000" dirty="0" smtClean="0"/>
          </a:p>
          <a:p>
            <a:r>
              <a:rPr lang="en-US" sz="3000" dirty="0" smtClean="0"/>
              <a:t>National Landscape </a:t>
            </a:r>
          </a:p>
          <a:p>
            <a:r>
              <a:rPr lang="en-US" sz="3000" dirty="0" smtClean="0"/>
              <a:t>State Vignettes: Maryland and Oregon</a:t>
            </a:r>
          </a:p>
          <a:p>
            <a:r>
              <a:rPr lang="en-US" sz="3000" dirty="0" smtClean="0"/>
              <a:t>Emerging Themes</a:t>
            </a:r>
          </a:p>
        </p:txBody>
      </p:sp>
    </p:spTree>
    <p:extLst>
      <p:ext uri="{BB962C8B-B14F-4D97-AF65-F5344CB8AC3E}">
        <p14:creationId xmlns:p14="http://schemas.microsoft.com/office/powerpoint/2010/main" val="18113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solidFill>
            <a:srgbClr val="FBA072"/>
          </a:solidFill>
        </p:spPr>
      </p:pic>
      <p:sp>
        <p:nvSpPr>
          <p:cNvPr id="6" name="Rectangle 5"/>
          <p:cNvSpPr/>
          <p:nvPr/>
        </p:nvSpPr>
        <p:spPr>
          <a:xfrm>
            <a:off x="10162032" y="182880"/>
            <a:ext cx="2029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“I just </a:t>
            </a:r>
            <a:r>
              <a:rPr lang="en-US" sz="2000" b="1" dirty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went through </a:t>
            </a:r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the MOLST </a:t>
            </a:r>
            <a:r>
              <a:rPr lang="en-US" sz="2000" b="1" dirty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with </a:t>
            </a:r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my mother</a:t>
            </a:r>
            <a:r>
              <a:rPr lang="en-US" sz="2000" b="1" dirty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I </a:t>
            </a:r>
            <a:r>
              <a:rPr lang="en-US" sz="2000" b="1" dirty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always wondered where it </a:t>
            </a:r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goes. Just like my HCP. How do </a:t>
            </a:r>
            <a:r>
              <a:rPr lang="en-US" sz="2000" b="1" dirty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I know they have it</a:t>
            </a:r>
            <a:r>
              <a:rPr lang="en-US" sz="2000" b="1" dirty="0" smtClean="0">
                <a:solidFill>
                  <a:schemeClr val="bg1"/>
                </a:solidFill>
                <a:latin typeface="Garamond" charset="0"/>
                <a:ea typeface="宋体" charset="-122"/>
                <a:cs typeface="Arial" charset="0"/>
              </a:rPr>
              <a:t>?”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6592" y="182880"/>
            <a:ext cx="4547616" cy="2234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 Framework for ACP Digitalization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61287" y="3509359"/>
            <a:ext cx="3566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Content</a:t>
            </a:r>
            <a:endParaRPr lang="en-US" sz="3000" b="1" dirty="0"/>
          </a:p>
        </p:txBody>
      </p:sp>
      <p:sp>
        <p:nvSpPr>
          <p:cNvPr id="10" name="Down Arrow Callout 9"/>
          <p:cNvSpPr/>
          <p:nvPr/>
        </p:nvSpPr>
        <p:spPr>
          <a:xfrm>
            <a:off x="1353312" y="1973454"/>
            <a:ext cx="3182112" cy="1208657"/>
          </a:xfrm>
          <a:prstGeom prst="downArrowCallout">
            <a:avLst/>
          </a:prstGeom>
          <a:solidFill>
            <a:srgbClr val="FF8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9428" y="2045946"/>
            <a:ext cx="2849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Inputs</a:t>
            </a:r>
            <a:endParaRPr lang="en-US" sz="3000" dirty="0"/>
          </a:p>
        </p:txBody>
      </p:sp>
      <p:sp>
        <p:nvSpPr>
          <p:cNvPr id="16" name="Left-Right Arrow Callout 15"/>
          <p:cNvSpPr/>
          <p:nvPr/>
        </p:nvSpPr>
        <p:spPr>
          <a:xfrm rot="5400000">
            <a:off x="2156702" y="3557468"/>
            <a:ext cx="1575329" cy="3182114"/>
          </a:xfrm>
          <a:prstGeom prst="leftRightArrowCallout">
            <a:avLst>
              <a:gd name="adj1" fmla="val 22678"/>
              <a:gd name="adj2" fmla="val 19277"/>
              <a:gd name="adj3" fmla="val 15389"/>
              <a:gd name="adj4" fmla="val 48123"/>
            </a:avLst>
          </a:prstGeom>
          <a:solidFill>
            <a:srgbClr val="FF8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19428" y="4830668"/>
            <a:ext cx="2849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Outputs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288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6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60" y="630936"/>
            <a:ext cx="9601200" cy="1485900"/>
          </a:xfrm>
        </p:spPr>
        <p:txBody>
          <a:bodyPr/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45" y="1743218"/>
            <a:ext cx="7388672" cy="4843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431" y="1747504"/>
            <a:ext cx="18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Hayek et al, 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8379617" y="3133106"/>
            <a:ext cx="43486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000" dirty="0" smtClean="0"/>
              <a:t>Who can input?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000" dirty="0" smtClean="0"/>
              <a:t>Concurrent training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000" dirty="0" smtClean="0"/>
              <a:t>Workflow integration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42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456" y="1917500"/>
            <a:ext cx="4809744" cy="4115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smtClean="0"/>
              <a:t>Reliability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Legally Valid</a:t>
            </a:r>
            <a:endParaRPr lang="en-US" sz="2600" dirty="0"/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Up to date</a:t>
            </a:r>
            <a:endParaRPr lang="en-US" sz="2600" dirty="0"/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Flexibility to change</a:t>
            </a:r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72200" y="1900582"/>
            <a:ext cx="4462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 smtClean="0">
                <a:solidFill>
                  <a:schemeClr val="tx2"/>
                </a:solidFill>
              </a:rPr>
              <a:t>Relevance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FE6237"/>
                </a:solidFill>
              </a:rPr>
              <a:t>Code Status (90%)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FE6237"/>
                </a:solidFill>
              </a:rPr>
              <a:t>Durable Power of Attorney for Health Care (78%)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b="1" dirty="0" smtClean="0">
                <a:solidFill>
                  <a:srgbClr val="FE6237"/>
                </a:solidFill>
              </a:rPr>
              <a:t>POLST/MOLST/POST (86%)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Living Will (37%)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Values History (31%)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600" dirty="0" smtClean="0"/>
              <a:t>Combined Directives </a:t>
            </a:r>
            <a:br>
              <a:rPr lang="en-US" sz="2600" dirty="0" smtClean="0"/>
            </a:br>
            <a:r>
              <a:rPr lang="en-US" sz="2600" dirty="0" smtClean="0"/>
              <a:t>(e.g. “Five Wishes”)</a:t>
            </a:r>
          </a:p>
          <a:p>
            <a:pPr marL="342900" indent="-342900">
              <a:buFont typeface="Arial" charset="0"/>
              <a:buChar char="•"/>
            </a:pPr>
            <a:endParaRPr lang="en-US" sz="2600" dirty="0"/>
          </a:p>
          <a:p>
            <a:pPr algn="r"/>
            <a:r>
              <a:rPr lang="en-US" sz="2600" dirty="0" err="1"/>
              <a:t>Lakin</a:t>
            </a:r>
            <a:r>
              <a:rPr lang="en-US" sz="2600" dirty="0"/>
              <a:t> et al</a:t>
            </a:r>
            <a:r>
              <a:rPr lang="en-US" sz="2600" dirty="0" smtClean="0"/>
              <a:t>., 2016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59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888" y="674370"/>
            <a:ext cx="9601200" cy="1485900"/>
          </a:xfrm>
        </p:spPr>
        <p:txBody>
          <a:bodyPr/>
          <a:lstStyle/>
          <a:p>
            <a:r>
              <a:rPr lang="en-US" dirty="0" smtClean="0"/>
              <a:t>Outputs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11538" y="6363785"/>
            <a:ext cx="476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Conversations with Kei </a:t>
            </a:r>
            <a:r>
              <a:rPr lang="en-US" dirty="0" err="1" smtClean="0"/>
              <a:t>Ouchi</a:t>
            </a:r>
            <a:r>
              <a:rPr lang="en-US" dirty="0" smtClean="0"/>
              <a:t>; </a:t>
            </a:r>
            <a:r>
              <a:rPr lang="en-US" dirty="0" err="1" smtClean="0"/>
              <a:t>Lakin</a:t>
            </a:r>
            <a:r>
              <a:rPr lang="en-US" dirty="0" smtClean="0"/>
              <a:t> et al, 2016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89888" y="1417319"/>
            <a:ext cx="10259568" cy="4946465"/>
          </a:xfrm>
        </p:spPr>
        <p:txBody>
          <a:bodyPr>
            <a:normAutofit/>
          </a:bodyPr>
          <a:lstStyle/>
          <a:p>
            <a:pPr lvl="0"/>
            <a:r>
              <a:rPr lang="en-US" sz="3000" dirty="0" smtClean="0"/>
              <a:t>EMS/ED/nursing homes </a:t>
            </a:r>
            <a:r>
              <a:rPr lang="en-US" sz="3000" b="1" dirty="0"/>
              <a:t>(‘end-users</a:t>
            </a:r>
            <a:r>
              <a:rPr lang="en-US" sz="3000" b="1" dirty="0" smtClean="0"/>
              <a:t>’</a:t>
            </a:r>
            <a:r>
              <a:rPr lang="en-US" sz="3000" dirty="0" smtClean="0"/>
              <a:t>) </a:t>
            </a:r>
          </a:p>
          <a:p>
            <a:pPr lvl="1"/>
            <a:r>
              <a:rPr lang="en-US" sz="3000" dirty="0" smtClean="0"/>
              <a:t>(</a:t>
            </a:r>
            <a:r>
              <a:rPr lang="en-US" sz="3000" dirty="0"/>
              <a:t>1) </a:t>
            </a:r>
            <a:r>
              <a:rPr lang="en-US" sz="3000" dirty="0" smtClean="0"/>
              <a:t>Timely access</a:t>
            </a:r>
          </a:p>
          <a:p>
            <a:pPr lvl="1"/>
            <a:endParaRPr lang="en-US" sz="3000" dirty="0" smtClean="0"/>
          </a:p>
          <a:p>
            <a:pPr lvl="1"/>
            <a:endParaRPr lang="en-US" sz="3000" dirty="0"/>
          </a:p>
          <a:p>
            <a:pPr lvl="1"/>
            <a:endParaRPr lang="en-US" sz="3000" dirty="0" smtClean="0"/>
          </a:p>
          <a:p>
            <a:pPr lvl="1"/>
            <a:endParaRPr lang="en-US" sz="3000" dirty="0"/>
          </a:p>
          <a:p>
            <a:pPr lvl="1"/>
            <a:endParaRPr lang="en-US" sz="3000" dirty="0" smtClean="0"/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(2</a:t>
            </a:r>
            <a:r>
              <a:rPr lang="en-US" sz="3000" dirty="0"/>
              <a:t>) A</a:t>
            </a:r>
            <a:r>
              <a:rPr lang="en-US" sz="3000" dirty="0" smtClean="0"/>
              <a:t>ccordance (strong requirements </a:t>
            </a:r>
            <a:r>
              <a:rPr lang="en-US" sz="3000" dirty="0"/>
              <a:t>for validity)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83426914"/>
              </p:ext>
            </p:extLst>
          </p:nvPr>
        </p:nvGraphicFramePr>
        <p:xfrm>
          <a:off x="2212848" y="2615184"/>
          <a:ext cx="8229600" cy="279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3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 Landscape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040112" cy="3581400"/>
          </a:xfrm>
        </p:spPr>
        <p:txBody>
          <a:bodyPr>
            <a:noAutofit/>
          </a:bodyPr>
          <a:lstStyle/>
          <a:p>
            <a:pPr lvl="0"/>
            <a:r>
              <a:rPr lang="en-US" sz="3000" dirty="0" smtClean="0"/>
              <a:t>Interview/analysis of </a:t>
            </a:r>
            <a:r>
              <a:rPr lang="en-US" sz="3000" b="1" dirty="0" smtClean="0"/>
              <a:t>22 </a:t>
            </a:r>
            <a:r>
              <a:rPr lang="en-US" sz="3000" b="1" dirty="0"/>
              <a:t>institutions </a:t>
            </a:r>
            <a:r>
              <a:rPr lang="en-US" sz="3000" dirty="0"/>
              <a:t>across </a:t>
            </a:r>
            <a:r>
              <a:rPr lang="en-US" sz="3000" dirty="0" smtClean="0"/>
              <a:t>MA</a:t>
            </a:r>
          </a:p>
          <a:p>
            <a:pPr lvl="0"/>
            <a:r>
              <a:rPr lang="en-US" sz="3000" dirty="0"/>
              <a:t>M</a:t>
            </a:r>
            <a:r>
              <a:rPr lang="en-US" sz="3000" dirty="0" smtClean="0"/>
              <a:t>ost widely used hospital and medical group EHRs: </a:t>
            </a:r>
          </a:p>
          <a:p>
            <a:pPr lvl="1"/>
            <a:r>
              <a:rPr lang="en-US" sz="3000" dirty="0" smtClean="0"/>
              <a:t>EPIC</a:t>
            </a:r>
            <a:r>
              <a:rPr lang="en-US" sz="3000" dirty="0"/>
              <a:t>, </a:t>
            </a:r>
            <a:r>
              <a:rPr lang="en-US" sz="3000" dirty="0" smtClean="0"/>
              <a:t>Cerner</a:t>
            </a:r>
            <a:r>
              <a:rPr lang="en-US" sz="3000" dirty="0"/>
              <a:t>, </a:t>
            </a:r>
            <a:r>
              <a:rPr lang="en-US" sz="3000" dirty="0" err="1" smtClean="0"/>
              <a:t>Meditech</a:t>
            </a:r>
            <a:r>
              <a:rPr lang="en-US" sz="3000" dirty="0" smtClean="0"/>
              <a:t>, </a:t>
            </a:r>
            <a:r>
              <a:rPr lang="en-US" sz="3000" dirty="0" err="1" smtClean="0"/>
              <a:t>Allscripts</a:t>
            </a:r>
            <a:endParaRPr lang="en-US" sz="3000" dirty="0" smtClean="0"/>
          </a:p>
          <a:p>
            <a:pPr lvl="0"/>
            <a:r>
              <a:rPr lang="en-US" sz="3000" b="1" dirty="0" smtClean="0"/>
              <a:t>3 with ACP </a:t>
            </a:r>
            <a:r>
              <a:rPr lang="en-US" sz="3000" b="1" dirty="0"/>
              <a:t>modules </a:t>
            </a:r>
            <a:r>
              <a:rPr lang="en-US" sz="3000" dirty="0" smtClean="0"/>
              <a:t>personalized into EHR</a:t>
            </a:r>
          </a:p>
          <a:p>
            <a:pPr lvl="0"/>
            <a:r>
              <a:rPr lang="en-US" sz="3000" dirty="0" smtClean="0"/>
              <a:t>Most use </a:t>
            </a:r>
            <a:r>
              <a:rPr lang="en-US" sz="3000" b="1" dirty="0"/>
              <a:t>scanned documents </a:t>
            </a:r>
            <a:endParaRPr lang="en-US" sz="3000" b="1" dirty="0" smtClean="0"/>
          </a:p>
          <a:p>
            <a:pPr lvl="0"/>
            <a:r>
              <a:rPr lang="en-US" sz="3000" dirty="0" smtClean="0"/>
              <a:t>Variable </a:t>
            </a:r>
            <a:r>
              <a:rPr lang="en-US" sz="3000" dirty="0"/>
              <a:t>or poorly measured rates of </a:t>
            </a:r>
            <a:r>
              <a:rPr lang="en-US" sz="3000" dirty="0" smtClean="0"/>
              <a:t>digitalization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4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9728"/>
            <a:ext cx="9601200" cy="1033272"/>
          </a:xfrm>
        </p:spPr>
        <p:txBody>
          <a:bodyPr/>
          <a:lstStyle/>
          <a:p>
            <a:r>
              <a:rPr lang="en-US" dirty="0" smtClean="0"/>
              <a:t>Details of four models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07"/>
              </p:ext>
            </p:extLst>
          </p:nvPr>
        </p:nvGraphicFramePr>
        <p:xfrm>
          <a:off x="731520" y="1312999"/>
          <a:ext cx="11460480" cy="55450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65120"/>
                <a:gridCol w="2865120"/>
                <a:gridCol w="2152428"/>
                <a:gridCol w="3577812"/>
              </a:tblGrid>
              <a:tr h="1026696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Institution</a:t>
                      </a:r>
                      <a:endParaRPr lang="en-US" sz="3000" dirty="0"/>
                    </a:p>
                  </a:txBody>
                  <a:tcPr>
                    <a:solidFill>
                      <a:srgbClr val="FF68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Scanned</a:t>
                      </a:r>
                      <a:r>
                        <a:rPr lang="en-US" sz="3000" baseline="0" dirty="0" smtClean="0"/>
                        <a:t> Documents</a:t>
                      </a:r>
                      <a:endParaRPr lang="en-US" sz="3000" dirty="0"/>
                    </a:p>
                  </a:txBody>
                  <a:tcPr>
                    <a:solidFill>
                      <a:srgbClr val="FF68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ACP</a:t>
                      </a:r>
                      <a:r>
                        <a:rPr lang="en-US" sz="3000" baseline="0" dirty="0" smtClean="0"/>
                        <a:t> Module</a:t>
                      </a:r>
                      <a:endParaRPr lang="en-US" sz="3000" dirty="0"/>
                    </a:p>
                  </a:txBody>
                  <a:tcPr>
                    <a:solidFill>
                      <a:srgbClr val="FF68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Utilization</a:t>
                      </a:r>
                      <a:endParaRPr lang="en-US" sz="3000" dirty="0"/>
                    </a:p>
                  </a:txBody>
                  <a:tcPr>
                    <a:solidFill>
                      <a:srgbClr val="FF6840"/>
                    </a:solidFill>
                  </a:tcPr>
                </a:tc>
              </a:tr>
              <a:tr h="1493376">
                <a:tc>
                  <a:txBody>
                    <a:bodyPr/>
                    <a:lstStyle/>
                    <a:p>
                      <a:r>
                        <a:rPr lang="en-US" sz="3000" dirty="0" err="1" smtClean="0"/>
                        <a:t>Atrius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u="sng" dirty="0" smtClean="0"/>
                        <a:t>High</a:t>
                      </a:r>
                      <a:r>
                        <a:rPr lang="en-US" sz="3000" u="sng" baseline="0" dirty="0" smtClean="0"/>
                        <a:t> risk patients:</a:t>
                      </a:r>
                      <a:endParaRPr lang="en-US" sz="3000" u="sng" dirty="0" smtClean="0"/>
                    </a:p>
                    <a:p>
                      <a:pPr algn="ctr"/>
                      <a:r>
                        <a:rPr lang="en-US" sz="3000" dirty="0" smtClean="0"/>
                        <a:t>90%+ HCP</a:t>
                      </a:r>
                    </a:p>
                    <a:p>
                      <a:pPr algn="ctr"/>
                      <a:r>
                        <a:rPr lang="en-US" sz="3000" dirty="0" smtClean="0"/>
                        <a:t>75%+</a:t>
                      </a:r>
                      <a:r>
                        <a:rPr lang="en-US" sz="3000" baseline="0" dirty="0" smtClean="0"/>
                        <a:t> MOLST</a:t>
                      </a:r>
                      <a:endParaRPr lang="en-US" sz="3000" dirty="0"/>
                    </a:p>
                  </a:txBody>
                  <a:tcPr/>
                </a:tc>
              </a:tr>
              <a:tr h="727638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Partners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Inpatient</a:t>
                      </a:r>
                      <a:r>
                        <a:rPr lang="en-US" sz="3000" baseline="0" dirty="0" smtClean="0"/>
                        <a:t> only</a:t>
                      </a:r>
                      <a:endParaRPr lang="en-US" sz="3000" dirty="0"/>
                    </a:p>
                  </a:txBody>
                  <a:tcPr/>
                </a:tc>
              </a:tr>
              <a:tr h="1026696">
                <a:tc>
                  <a:txBody>
                    <a:bodyPr/>
                    <a:lstStyle/>
                    <a:p>
                      <a:r>
                        <a:rPr lang="en-US" sz="3000" dirty="0" err="1" smtClean="0"/>
                        <a:t>Baystate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Partial</a:t>
                      </a:r>
                      <a:r>
                        <a:rPr lang="en-US" sz="3000" baseline="0" dirty="0" smtClean="0"/>
                        <a:t> Folder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Planning Pilot</a:t>
                      </a:r>
                      <a:endParaRPr lang="en-US" sz="3000" dirty="0"/>
                    </a:p>
                  </a:txBody>
                  <a:tcPr/>
                </a:tc>
              </a:tr>
              <a:tr h="1270596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Cambridge</a:t>
                      </a:r>
                      <a:r>
                        <a:rPr lang="en-US" sz="3000" baseline="0" dirty="0" smtClean="0"/>
                        <a:t> Health Alliance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Variable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55" y="2488838"/>
            <a:ext cx="839505" cy="728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52" y="3835039"/>
            <a:ext cx="839505" cy="728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444" y="3792438"/>
            <a:ext cx="839505" cy="728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444" y="2488838"/>
            <a:ext cx="839505" cy="728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52" y="4725455"/>
            <a:ext cx="839505" cy="728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552" y="5709923"/>
            <a:ext cx="839505" cy="72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417" y="5869664"/>
            <a:ext cx="591558" cy="5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448056"/>
            <a:ext cx="9601200" cy="1485900"/>
          </a:xfrm>
        </p:spPr>
        <p:txBody>
          <a:bodyPr/>
          <a:lstStyle/>
          <a:p>
            <a:r>
              <a:rPr lang="en-US" dirty="0" smtClean="0"/>
              <a:t>Example ACP Module: Partners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15" y="2374602"/>
            <a:ext cx="6470265" cy="4418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54430"/>
            <a:ext cx="11131296" cy="1165308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9765792" y="1591056"/>
            <a:ext cx="1389888" cy="783546"/>
          </a:xfrm>
          <a:prstGeom prst="donut">
            <a:avLst>
              <a:gd name="adj" fmla="val 112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rop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6924</TotalTime>
  <Words>640</Words>
  <Application>Microsoft Office PowerPoint</Application>
  <PresentationFormat>Widescreen</PresentationFormat>
  <Paragraphs>143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Franklin Gothic Book</vt:lpstr>
      <vt:lpstr>Garamond</vt:lpstr>
      <vt:lpstr>Crop</vt:lpstr>
      <vt:lpstr>Digitalization of Advance Care Planning A National and state-wide Landscape</vt:lpstr>
      <vt:lpstr>Outline</vt:lpstr>
      <vt:lpstr>PowerPoint Presentation</vt:lpstr>
      <vt:lpstr>Inputs</vt:lpstr>
      <vt:lpstr>Content</vt:lpstr>
      <vt:lpstr>Outputs</vt:lpstr>
      <vt:lpstr>MA Landscape</vt:lpstr>
      <vt:lpstr>Details of four models</vt:lpstr>
      <vt:lpstr>Example ACP Module: Partners</vt:lpstr>
      <vt:lpstr>National Landscape</vt:lpstr>
      <vt:lpstr>Maryland </vt:lpstr>
      <vt:lpstr>Oregon</vt:lpstr>
      <vt:lpstr>Emerging Themes</vt:lpstr>
      <vt:lpstr>PowerPoint Presentation</vt:lpstr>
      <vt:lpstr>With Gratitude to: </vt:lpstr>
      <vt:lpstr>References</vt:lpstr>
      <vt:lpstr>References Continued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Kim</dc:creator>
  <cp:lastModifiedBy>Brett Campbell</cp:lastModifiedBy>
  <cp:revision>263</cp:revision>
  <cp:lastPrinted>2017-11-16T03:59:05Z</cp:lastPrinted>
  <dcterms:created xsi:type="dcterms:W3CDTF">2017-06-21T01:35:09Z</dcterms:created>
  <dcterms:modified xsi:type="dcterms:W3CDTF">2017-12-21T20:28:44Z</dcterms:modified>
</cp:coreProperties>
</file>